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B78A697-9D75-4DE8-8C28-1296A6CF43C1}" type="datetimeFigureOut">
              <a:rPr lang="en-US" dirty="0"/>
              <a:t>11/15/2018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9144" y="4882896"/>
            <a:ext cx="4050792" cy="1197864"/>
          </a:xfrm>
          <a:noFill/>
        </p:spPr>
        <p:txBody>
          <a:bodyPr wrap="square" rtlCol="0">
            <a:spAutoFit/>
          </a:bodyPr>
          <a:lstStyle>
            <a:lvl1pPr>
              <a:defRPr lang="en-US" sz="5400" dirty="0"/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075A-B3CA-4308-8288-4AA3FDE33D80}" type="datetimeFigureOut">
              <a:rPr lang="en-US" dirty="0"/>
              <a:t>11/15/2018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74B8D-FEEF-4ACC-AE11-BD533592BCDC}" type="datetimeFigureOut">
              <a:rPr lang="en-US" dirty="0"/>
              <a:t>11/15/2018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26006-7E0B-4944-9FC8-8FFECA54B11C}" type="datetimeFigureOut">
              <a:rPr lang="en-US" dirty="0"/>
              <a:t>11/15/2018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A3413-B80B-4905-8668-7292F4C8B0D5}" type="datetimeFigureOut">
              <a:rPr lang="en-US" dirty="0"/>
              <a:t>11/15/2018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19662-C6A4-45F9-A235-129F0C1DEF43}" type="datetimeFigureOut">
              <a:rPr lang="en-US" dirty="0"/>
              <a:t>11/15/2018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BB764-976A-4040-BDCA-252C91CEE939}" type="datetimeFigureOut">
              <a:rPr lang="en-US" dirty="0"/>
              <a:t>11/15/2018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C935-CE77-4008-BAD9-6108F00BE393}" type="datetimeFigureOut">
              <a:rPr lang="en-US" dirty="0"/>
              <a:t>11/15/2018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562D5-4244-4B26-B385-E71032EABECD}" type="datetimeFigureOut">
              <a:rPr lang="en-US" dirty="0"/>
              <a:t>11/15/2018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BD967-1B7E-40AA-AAF7-BA98E0E039F7}" type="datetimeFigureOut">
              <a:rPr lang="en-US" dirty="0"/>
              <a:t>11/15/2018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1490F-3E6A-4544-9694-22B6007FE3C6}" type="datetimeFigureOut">
              <a:rPr lang="en-US" dirty="0"/>
              <a:t>11/15/2018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F9620-38BC-4982-922B-C904A70C41DD}" type="datetimeFigureOut">
              <a:rPr lang="en-US" dirty="0"/>
              <a:t>11/15/2018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56FC6-E80E-40CB-B83C-A6FFE3EF0BA6}" type="datetimeFigureOut">
              <a:rPr lang="en-US" dirty="0"/>
              <a:t>11/15/2018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F863F-52DC-41B2-9D00-5A4E5632AC32}" type="datetimeFigureOut">
              <a:rPr lang="en-US" dirty="0"/>
              <a:t>11/15/2018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55614-3909-43DC-A067-7F9842F8B81D}" type="datetimeFigureOut">
              <a:rPr lang="en-US" dirty="0"/>
              <a:t>11/15/2018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29323-6A73-409C-86A6-9EAF0F851121}" type="datetimeFigureOut">
              <a:rPr lang="en-US" dirty="0"/>
              <a:t>11/15/2018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0176-F1D3-49EC-82F4-0915A3AC4184}" type="datetimeFigureOut">
              <a:rPr lang="en-US" dirty="0"/>
              <a:t>11/15/2018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0172865-FBF0-458A-BAFF-4F75173770F5}" type="datetimeFigureOut">
              <a:rPr lang="en-US" dirty="0"/>
              <a:t>11/15/2018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3.jp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1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FD78A38-C1F5-4A98-B7E5-113D00E30E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854853" y="663607"/>
            <a:ext cx="9755187" cy="1377471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800" b="1" dirty="0">
                <a:solidFill>
                  <a:schemeClr val="tx1"/>
                </a:solidFill>
                <a:latin typeface="Bradley Hand ITC" panose="03070402050302030203" pitchFamily="66" charset="0"/>
              </a:rPr>
              <a:t>Les </a:t>
            </a:r>
            <a:r>
              <a:rPr lang="fr-FR" sz="4800" b="1" dirty="0" err="1">
                <a:solidFill>
                  <a:schemeClr val="tx1"/>
                </a:solidFill>
                <a:latin typeface="Bradley Hand ITC" panose="03070402050302030203" pitchFamily="66" charset="0"/>
              </a:rPr>
              <a:t>conferences</a:t>
            </a:r>
            <a:r>
              <a:rPr lang="fr-FR" sz="4800" b="1" dirty="0">
                <a:solidFill>
                  <a:schemeClr val="tx1"/>
                </a:solidFill>
                <a:latin typeface="Bradley Hand ITC" panose="03070402050302030203" pitchFamily="66" charset="0"/>
              </a:rPr>
              <a:t> 2018 /2019</a:t>
            </a:r>
            <a:br>
              <a:rPr lang="fr-FR" sz="4800" b="1" dirty="0">
                <a:solidFill>
                  <a:schemeClr val="tx1"/>
                </a:solidFill>
                <a:latin typeface="Bradley Hand ITC" panose="03070402050302030203" pitchFamily="66" charset="0"/>
              </a:rPr>
            </a:br>
            <a:r>
              <a:rPr lang="fr-FR" sz="4800" b="1" dirty="0">
                <a:solidFill>
                  <a:schemeClr val="tx1"/>
                </a:solidFill>
                <a:latin typeface="Bradley Hand ITC" panose="03070402050302030203" pitchFamily="66" charset="0"/>
              </a:rPr>
              <a:t> a saint EX MANTES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04857214-DDBA-4587-AE14-FB6B85B745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Picture 2" descr="Résultat de recherche d'images pour &quot;saint ex mantes&quot;">
            <a:extLst>
              <a:ext uri="{FF2B5EF4-FFF2-40B4-BE49-F238E27FC236}">
                <a16:creationId xmlns:a16="http://schemas.microsoft.com/office/drawing/2014/main" xmlns="" id="{81E9C890-BC93-4B8E-B6A1-944C8337B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34" y="2295408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C89EA87A-AD27-4FC2-96F7-6F14C59DD2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4379" y="2295408"/>
            <a:ext cx="2286001" cy="248478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72734C05-7BD8-4AE2-892D-40EC14E7A4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7211" y="3246119"/>
            <a:ext cx="417577" cy="36576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AB9A58D3-0998-4825-BDA9-0DC6481E29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1866" y="3246118"/>
            <a:ext cx="417577" cy="365761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4654FB46-2DBB-4D5F-9E33-B081E06797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8132" y="2295408"/>
            <a:ext cx="3004998" cy="242382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1D6246A3-3CDA-417B-BC95-8F86DEB09A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1963" y="2361830"/>
            <a:ext cx="2947738" cy="1961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2935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CCFC36F-EF47-45ED-A2AD-DE79A0372A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836511" y="664088"/>
            <a:ext cx="9755187" cy="676570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400" dirty="0"/>
              <a:t>Vendredi 29 mars 2019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1079873C-8CF6-4328-A190-C3C739CFE1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420000">
            <a:off x="904441" y="1470499"/>
            <a:ext cx="9755187" cy="1619348"/>
          </a:xfrm>
        </p:spPr>
        <p:txBody>
          <a:bodyPr/>
          <a:lstStyle/>
          <a:p>
            <a:r>
              <a:rPr lang="fr-FR" sz="2400" dirty="0">
                <a:latin typeface="Bradley Hand ITC" panose="03070402050302030203" pitchFamily="66" charset="0"/>
              </a:rPr>
              <a:t>Cyril </a:t>
            </a:r>
            <a:r>
              <a:rPr lang="fr-FR" sz="2400" dirty="0" err="1">
                <a:latin typeface="Bradley Hand ITC" panose="03070402050302030203" pitchFamily="66" charset="0"/>
              </a:rPr>
              <a:t>Trépier</a:t>
            </a:r>
            <a:r>
              <a:rPr lang="fr-FR" sz="2400" dirty="0">
                <a:latin typeface="Bradley Hand ITC" panose="03070402050302030203" pitchFamily="66" charset="0"/>
              </a:rPr>
              <a:t> (</a:t>
            </a:r>
            <a:r>
              <a:rPr lang="fr-FR" sz="2400" dirty="0" err="1">
                <a:latin typeface="Bradley Hand ITC" panose="03070402050302030203" pitchFamily="66" charset="0"/>
              </a:rPr>
              <a:t>geographe</a:t>
            </a:r>
            <a:r>
              <a:rPr lang="fr-FR" sz="2400" dirty="0">
                <a:latin typeface="Bradley Hand ITC" panose="03070402050302030203" pitchFamily="66" charset="0"/>
              </a:rPr>
              <a:t>, Université de Cergy, CPGE, ESC Troyes) </a:t>
            </a:r>
          </a:p>
          <a:p>
            <a:r>
              <a:rPr lang="fr-FR" sz="2400" i="1" dirty="0">
                <a:latin typeface="Bradley Hand ITC" panose="03070402050302030203" pitchFamily="66" charset="0"/>
              </a:rPr>
              <a:t>« Géopolitique de l’indépendantisme en Catalogne </a:t>
            </a:r>
            <a:r>
              <a:rPr lang="fr-FR" i="1" dirty="0">
                <a:latin typeface="Bradley Hand ITC" panose="03070402050302030203" pitchFamily="66" charset="0"/>
              </a:rPr>
              <a:t>»</a:t>
            </a:r>
            <a:endParaRPr lang="fr-FR" dirty="0">
              <a:latin typeface="Bradley Hand ITC" panose="03070402050302030203" pitchFamily="66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C8F61585-B92B-488C-8ED3-E3A94439FC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052" y="3220277"/>
            <a:ext cx="2229678" cy="2773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6386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C95A5B3-2EFB-42F0-B827-CB3AC5C27D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840514" y="663983"/>
            <a:ext cx="9755187" cy="829519"/>
          </a:xfrm>
        </p:spPr>
        <p:txBody>
          <a:bodyPr>
            <a:normAutofit/>
          </a:bodyPr>
          <a:lstStyle/>
          <a:p>
            <a:pPr algn="ctr"/>
            <a:r>
              <a:rPr lang="fr-FR" sz="4400" dirty="0"/>
              <a:t>Lundi 27 mai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081BF83D-E970-4FD3-BFF4-1E87DB3B66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420000">
            <a:off x="918060" y="1636580"/>
            <a:ext cx="9755187" cy="1806921"/>
          </a:xfrm>
        </p:spPr>
        <p:txBody>
          <a:bodyPr/>
          <a:lstStyle/>
          <a:p>
            <a:r>
              <a:rPr lang="fr-FR" b="1" dirty="0">
                <a:latin typeface="Bradley Hand ITC" panose="03070402050302030203" pitchFamily="66" charset="0"/>
              </a:rPr>
              <a:t>Bertrand Badie, </a:t>
            </a:r>
            <a:r>
              <a:rPr lang="fr-FR" b="1" dirty="0" err="1">
                <a:latin typeface="Bradley Hand ITC" panose="03070402050302030203" pitchFamily="66" charset="0"/>
              </a:rPr>
              <a:t>geopolitologue</a:t>
            </a:r>
            <a:r>
              <a:rPr lang="fr-FR" b="1" dirty="0">
                <a:latin typeface="Bradley Hand ITC" panose="03070402050302030203" pitchFamily="66" charset="0"/>
              </a:rPr>
              <a:t>, professeur sciences po paris </a:t>
            </a:r>
          </a:p>
          <a:p>
            <a:r>
              <a:rPr lang="fr-FR" b="1" dirty="0">
                <a:latin typeface="Bradley Hand ITC" panose="03070402050302030203" pitchFamily="66" charset="0"/>
              </a:rPr>
              <a:t>« QUAND LE SUD REINVENTE LE MONDE »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0DE1C085-919A-432B-9854-4230628A03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021" y="2536727"/>
            <a:ext cx="2950265" cy="3631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250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D2E47592-2888-466F-AE1D-255EFEEC5C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833105" y="330800"/>
            <a:ext cx="9755187" cy="1213137"/>
          </a:xfrm>
        </p:spPr>
        <p:txBody>
          <a:bodyPr>
            <a:normAutofit fontScale="90000"/>
          </a:bodyPr>
          <a:lstStyle/>
          <a:p>
            <a:r>
              <a:rPr lang="fr-FR" sz="4400" dirty="0"/>
              <a:t>3 Octobre 2018 </a:t>
            </a:r>
            <a:br>
              <a:rPr lang="fr-FR" sz="4400" dirty="0"/>
            </a:br>
            <a:r>
              <a:rPr lang="fr-FR" sz="4400" dirty="0"/>
              <a:t>CONFERENCE DE RENTREE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3FF7DA0E-BC55-4A79-8DAA-5654C48863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420000">
            <a:off x="4581373" y="1440386"/>
            <a:ext cx="6116050" cy="3026652"/>
          </a:xfrm>
        </p:spPr>
        <p:txBody>
          <a:bodyPr/>
          <a:lstStyle/>
          <a:p>
            <a:r>
              <a:rPr lang="fr-FR" sz="2400" b="1" dirty="0">
                <a:latin typeface="Bradley Hand ITC" panose="03070402050302030203" pitchFamily="66" charset="0"/>
              </a:rPr>
              <a:t>Pascal boniface, </a:t>
            </a:r>
            <a:r>
              <a:rPr lang="fr-FR" sz="2400" b="1" dirty="0" err="1">
                <a:latin typeface="Bradley Hand ITC" panose="03070402050302030203" pitchFamily="66" charset="0"/>
              </a:rPr>
              <a:t>GEOPOLITOLOGue</a:t>
            </a:r>
            <a:r>
              <a:rPr lang="fr-FR" sz="2400" b="1" dirty="0">
                <a:latin typeface="Bradley Hand ITC" panose="03070402050302030203" pitchFamily="66" charset="0"/>
              </a:rPr>
              <a:t>, DIRECTEUR DE L’IRIS </a:t>
            </a:r>
          </a:p>
          <a:p>
            <a:r>
              <a:rPr lang="fr-FR" sz="2400" b="1" dirty="0">
                <a:latin typeface="Bradley Hand ITC" panose="03070402050302030203" pitchFamily="66" charset="0"/>
              </a:rPr>
              <a:t> parrain de la </a:t>
            </a:r>
            <a:r>
              <a:rPr lang="fr-FR" sz="2400" b="1" dirty="0" err="1">
                <a:latin typeface="Bradley Hand ITC" panose="03070402050302030203" pitchFamily="66" charset="0"/>
              </a:rPr>
              <a:t>preparation</a:t>
            </a:r>
            <a:r>
              <a:rPr lang="fr-FR" sz="2400" b="1" dirty="0">
                <a:latin typeface="Bradley Hand ITC" panose="03070402050302030203" pitchFamily="66" charset="0"/>
              </a:rPr>
              <a:t> SCIENCES PO </a:t>
            </a:r>
          </a:p>
          <a:p>
            <a:r>
              <a:rPr lang="fr-FR" sz="2400" b="1" dirty="0">
                <a:latin typeface="Bradley Hand ITC" panose="03070402050302030203" pitchFamily="66" charset="0"/>
              </a:rPr>
              <a:t>« MAKE AMERICA GREAT AGAIN : TRUMP </a:t>
            </a:r>
            <a:r>
              <a:rPr lang="fr-FR" sz="2400" b="1" dirty="0" err="1">
                <a:latin typeface="Bradley Hand ITC" panose="03070402050302030203" pitchFamily="66" charset="0"/>
              </a:rPr>
              <a:t>VA-t-il</a:t>
            </a:r>
            <a:r>
              <a:rPr lang="fr-FR" sz="2400" b="1" dirty="0">
                <a:latin typeface="Bradley Hand ITC" panose="03070402050302030203" pitchFamily="66" charset="0"/>
              </a:rPr>
              <a:t> </a:t>
            </a:r>
            <a:r>
              <a:rPr lang="fr-FR" sz="2400" b="1" dirty="0" err="1">
                <a:latin typeface="Bradley Hand ITC" panose="03070402050302030203" pitchFamily="66" charset="0"/>
              </a:rPr>
              <a:t>REUSSIr</a:t>
            </a:r>
            <a:r>
              <a:rPr lang="fr-FR" sz="2400" b="1" dirty="0">
                <a:latin typeface="Bradley Hand ITC" panose="03070402050302030203" pitchFamily="66" charset="0"/>
              </a:rPr>
              <a:t> ?</a:t>
            </a:r>
            <a:r>
              <a:rPr lang="fr-FR" sz="2400" dirty="0"/>
              <a:t> </a:t>
            </a:r>
            <a:r>
              <a:rPr lang="fr-FR" dirty="0"/>
              <a:t>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B73295EF-E415-432D-B452-F065F5831E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491" y="2582443"/>
            <a:ext cx="3680871" cy="3342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752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01E882C-D8E9-43F9-822D-62BF6E64F8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838334" y="664041"/>
            <a:ext cx="9755187" cy="746206"/>
          </a:xfrm>
        </p:spPr>
        <p:txBody>
          <a:bodyPr>
            <a:normAutofit/>
          </a:bodyPr>
          <a:lstStyle/>
          <a:p>
            <a:pPr algn="ctr"/>
            <a:r>
              <a:rPr lang="fr-FR" sz="4400" dirty="0"/>
              <a:t>MERCREDI 17 OCTOBRE 2018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269919C0-BE85-4272-8AF9-87F160DF0F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420000">
            <a:off x="4031055" y="1437347"/>
            <a:ext cx="6657012" cy="2689837"/>
          </a:xfrm>
        </p:spPr>
        <p:txBody>
          <a:bodyPr/>
          <a:lstStyle/>
          <a:p>
            <a:pPr algn="l"/>
            <a:r>
              <a:rPr lang="fr-FR" b="1" dirty="0">
                <a:latin typeface="Bradley Hand ITC" panose="03070402050302030203" pitchFamily="66" charset="0"/>
              </a:rPr>
              <a:t>Dominique Vidal , historien, journaliste au monde diplomatique </a:t>
            </a:r>
          </a:p>
          <a:p>
            <a:pPr algn="l"/>
            <a:r>
              <a:rPr lang="fr-FR" b="1" dirty="0">
                <a:latin typeface="Bradley Hand ITC" panose="03070402050302030203" pitchFamily="66" charset="0"/>
              </a:rPr>
              <a:t>«  </a:t>
            </a:r>
            <a:r>
              <a:rPr lang="fr-FR" b="1" dirty="0" err="1">
                <a:latin typeface="Bradley Hand ITC" panose="03070402050302030203" pitchFamily="66" charset="0"/>
              </a:rPr>
              <a:t>Israel</a:t>
            </a:r>
            <a:r>
              <a:rPr lang="fr-FR" b="1" dirty="0">
                <a:latin typeface="Bradley Hand ITC" panose="03070402050302030203" pitchFamily="66" charset="0"/>
              </a:rPr>
              <a:t>/ Palestine, pourquoi l’impasse </a:t>
            </a:r>
            <a:r>
              <a:rPr lang="fr-FR" dirty="0"/>
              <a:t>? »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507CD79B-5AEC-4BBB-B3B3-8EA14C3625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767" y="3429000"/>
            <a:ext cx="3539435" cy="2570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408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A9FA1E8-7ED0-44E6-9FF8-9058435418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848311" y="863924"/>
            <a:ext cx="9755187" cy="727178"/>
          </a:xfrm>
        </p:spPr>
        <p:txBody>
          <a:bodyPr>
            <a:normAutofit/>
          </a:bodyPr>
          <a:lstStyle/>
          <a:p>
            <a:pPr algn="ctr"/>
            <a:r>
              <a:rPr lang="fr-FR" sz="4400" dirty="0" err="1"/>
              <a:t>lUNDI</a:t>
            </a:r>
            <a:r>
              <a:rPr lang="fr-FR" sz="4400" dirty="0"/>
              <a:t> 19 NOVEMBRE 2018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0A625C39-EE29-4258-9A25-579777B726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420000">
            <a:off x="3285303" y="1649834"/>
            <a:ext cx="7405411" cy="238545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b="1" dirty="0">
                <a:latin typeface="Bradley Hand ITC" panose="03070402050302030203" pitchFamily="66" charset="0"/>
              </a:rPr>
              <a:t>Jean pierre </a:t>
            </a:r>
            <a:r>
              <a:rPr lang="fr-FR" b="1" dirty="0" err="1">
                <a:latin typeface="Bradley Hand ITC" panose="03070402050302030203" pitchFamily="66" charset="0"/>
              </a:rPr>
              <a:t>filiu</a:t>
            </a:r>
            <a:r>
              <a:rPr lang="fr-FR" b="1" dirty="0">
                <a:latin typeface="Bradley Hand ITC" panose="03070402050302030203" pitchFamily="66" charset="0"/>
              </a:rPr>
              <a:t>, historien, </a:t>
            </a:r>
            <a:r>
              <a:rPr lang="fr-FR" b="1" dirty="0" err="1">
                <a:latin typeface="Bradley Hand ITC" panose="03070402050302030203" pitchFamily="66" charset="0"/>
              </a:rPr>
              <a:t>specialiste</a:t>
            </a:r>
            <a:r>
              <a:rPr lang="fr-FR" b="1" dirty="0">
                <a:latin typeface="Bradley Hand ITC" panose="03070402050302030203" pitchFamily="66" charset="0"/>
              </a:rPr>
              <a:t> du monde arabe, professeur a sciences po paris </a:t>
            </a:r>
          </a:p>
          <a:p>
            <a:pPr>
              <a:lnSpc>
                <a:spcPct val="100000"/>
              </a:lnSpc>
            </a:pPr>
            <a:r>
              <a:rPr lang="fr-FR" b="1" dirty="0">
                <a:latin typeface="Bradley Hand ITC" panose="03070402050302030203" pitchFamily="66" charset="0"/>
              </a:rPr>
              <a:t>« 100 ans d’histoire de la </a:t>
            </a:r>
            <a:r>
              <a:rPr lang="fr-FR" b="1" dirty="0" err="1">
                <a:latin typeface="Bradley Hand ITC" panose="03070402050302030203" pitchFamily="66" charset="0"/>
              </a:rPr>
              <a:t>syrie</a:t>
            </a:r>
            <a:r>
              <a:rPr lang="fr-FR" b="1" dirty="0">
                <a:latin typeface="Bradley Hand ITC" panose="03070402050302030203" pitchFamily="66" charset="0"/>
              </a:rPr>
              <a:t> 1918/2018»</a:t>
            </a:r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xmlns="" id="{043004DC-D6C3-4373-B713-FEFBB71751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23" y="2358887"/>
            <a:ext cx="3196100" cy="3611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5944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8064960-5E7C-4DD3-A6F7-A1AAAEE464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839969" y="663998"/>
            <a:ext cx="9755187" cy="808712"/>
          </a:xfrm>
        </p:spPr>
        <p:txBody>
          <a:bodyPr>
            <a:normAutofit/>
          </a:bodyPr>
          <a:lstStyle/>
          <a:p>
            <a:pPr algn="ctr"/>
            <a:r>
              <a:rPr lang="fr-FR" sz="4400" dirty="0"/>
              <a:t>Lundi 10 </a:t>
            </a:r>
            <a:r>
              <a:rPr lang="fr-FR" sz="4400" dirty="0" err="1"/>
              <a:t>decembre</a:t>
            </a:r>
            <a:r>
              <a:rPr lang="fr-FR" sz="4400" dirty="0"/>
              <a:t> 2018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8E56D481-A608-4F74-A8DD-2A76B1E899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420000">
            <a:off x="3980311" y="1416748"/>
            <a:ext cx="6707063" cy="270587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b="1" dirty="0">
                <a:latin typeface="Bradley Hand ITC" panose="03070402050302030203" pitchFamily="66" charset="0"/>
              </a:rPr>
              <a:t>Jean joseph </a:t>
            </a:r>
            <a:r>
              <a:rPr lang="fr-FR" b="1" dirty="0" err="1">
                <a:latin typeface="Bradley Hand ITC" panose="03070402050302030203" pitchFamily="66" charset="0"/>
              </a:rPr>
              <a:t>boillot</a:t>
            </a:r>
            <a:r>
              <a:rPr lang="fr-FR" b="1" dirty="0">
                <a:latin typeface="Bradley Hand ITC" panose="03070402050302030203" pitchFamily="66" charset="0"/>
              </a:rPr>
              <a:t>, </a:t>
            </a:r>
            <a:r>
              <a:rPr lang="fr-FR" b="1" dirty="0" err="1">
                <a:latin typeface="Bradley Hand ITC" panose="03070402050302030203" pitchFamily="66" charset="0"/>
              </a:rPr>
              <a:t>economiste</a:t>
            </a:r>
            <a:r>
              <a:rPr lang="fr-FR" b="1" dirty="0">
                <a:latin typeface="Bradley Hand ITC" panose="03070402050302030203" pitchFamily="66" charset="0"/>
              </a:rPr>
              <a:t>, chercheur à l’IRIS et membre du cercle Cyclope </a:t>
            </a:r>
          </a:p>
          <a:p>
            <a:pPr>
              <a:lnSpc>
                <a:spcPct val="100000"/>
              </a:lnSpc>
            </a:pPr>
            <a:r>
              <a:rPr lang="fr-FR" b="1" dirty="0">
                <a:latin typeface="Bradley Hand ITC" panose="03070402050302030203" pitchFamily="66" charset="0"/>
              </a:rPr>
              <a:t>« Chine-INDE-AFRIQUE, le triangle des </a:t>
            </a:r>
            <a:r>
              <a:rPr lang="fr-FR" b="1" dirty="0" err="1">
                <a:latin typeface="Bradley Hand ITC" panose="03070402050302030203" pitchFamily="66" charset="0"/>
              </a:rPr>
              <a:t>geants</a:t>
            </a:r>
            <a:r>
              <a:rPr lang="fr-FR" b="1" dirty="0">
                <a:latin typeface="Bradley Hand ITC" panose="03070402050302030203" pitchFamily="66" charset="0"/>
              </a:rPr>
              <a:t> dans un monde en bouleversement</a:t>
            </a:r>
            <a:r>
              <a:rPr lang="fr-FR" b="1" dirty="0"/>
              <a:t> »</a:t>
            </a:r>
          </a:p>
          <a:p>
            <a:endParaRPr lang="fr-FR" dirty="0"/>
          </a:p>
        </p:txBody>
      </p:sp>
      <p:graphicFrame>
        <p:nvGraphicFramePr>
          <p:cNvPr id="4" name="Objet 3">
            <a:extLst>
              <a:ext uri="{FF2B5EF4-FFF2-40B4-BE49-F238E27FC236}">
                <a16:creationId xmlns:a16="http://schemas.microsoft.com/office/drawing/2014/main" xmlns="" id="{1C0A38A2-7247-49A6-BE0F-DF2B02738F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7777206"/>
              </p:ext>
            </p:extLst>
          </p:nvPr>
        </p:nvGraphicFramePr>
        <p:xfrm>
          <a:off x="92075" y="92075"/>
          <a:ext cx="61595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Objet d’environnement du Gestionnaire de liaisons" showAsIcon="1" r:id="rId3" imgW="616320" imgH="488520" progId="Package">
                  <p:embed/>
                </p:oleObj>
              </mc:Choice>
              <mc:Fallback>
                <p:oleObj name="Objet d’environnement du Gestionnaire de liaisons" showAsIcon="1" r:id="rId3" imgW="616320" imgH="488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2075" y="92075"/>
                        <a:ext cx="615950" cy="48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 4">
            <a:extLst>
              <a:ext uri="{FF2B5EF4-FFF2-40B4-BE49-F238E27FC236}">
                <a16:creationId xmlns:a16="http://schemas.microsoft.com/office/drawing/2014/main" xmlns="" id="{4D8AA8AD-9E4D-4C73-A295-A6044B282B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7739960"/>
              </p:ext>
            </p:extLst>
          </p:nvPr>
        </p:nvGraphicFramePr>
        <p:xfrm>
          <a:off x="92075" y="92075"/>
          <a:ext cx="61595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Objet d’environnement du Gestionnaire de liaisons" showAsIcon="1" r:id="rId5" imgW="616320" imgH="488520" progId="Package">
                  <p:embed/>
                </p:oleObj>
              </mc:Choice>
              <mc:Fallback>
                <p:oleObj name="Objet d’environnement du Gestionnaire de liaisons" showAsIcon="1" r:id="rId5" imgW="616320" imgH="488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2075" y="92075"/>
                        <a:ext cx="615950" cy="48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2FFA5B6E-FF62-483C-B31E-3693F3D6A4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7463" y="3631096"/>
            <a:ext cx="3362196" cy="2279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973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9D504FF-AA7D-40EA-A03B-92F6118548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839952" y="663998"/>
            <a:ext cx="9755187" cy="808019"/>
          </a:xfrm>
        </p:spPr>
        <p:txBody>
          <a:bodyPr>
            <a:normAutofit/>
          </a:bodyPr>
          <a:lstStyle/>
          <a:p>
            <a:pPr algn="ctr"/>
            <a:r>
              <a:rPr lang="fr-FR" sz="4400" dirty="0"/>
              <a:t>Mercredi 16 janvier 2019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51BFADD7-263D-49E5-973E-818ADBBF76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420000">
            <a:off x="2612425" y="1677008"/>
            <a:ext cx="8065932" cy="187682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b="1" dirty="0">
                <a:latin typeface="Bradley Hand ITC" panose="03070402050302030203" pitchFamily="66" charset="0"/>
              </a:rPr>
              <a:t>Didier Billion, </a:t>
            </a:r>
            <a:r>
              <a:rPr lang="fr-FR" b="1" dirty="0" err="1">
                <a:latin typeface="Bradley Hand ITC" panose="03070402050302030203" pitchFamily="66" charset="0"/>
              </a:rPr>
              <a:t>specialiste</a:t>
            </a:r>
            <a:r>
              <a:rPr lang="fr-FR" b="1" dirty="0">
                <a:latin typeface="Bradley Hand ITC" panose="03070402050302030203" pitchFamily="66" charset="0"/>
              </a:rPr>
              <a:t> du Moyen Orient, chercheur a l’IRIS </a:t>
            </a:r>
          </a:p>
          <a:p>
            <a:pPr>
              <a:lnSpc>
                <a:spcPct val="100000"/>
              </a:lnSpc>
            </a:pPr>
            <a:r>
              <a:rPr lang="fr-FR" b="1" dirty="0">
                <a:latin typeface="Bradley Hand ITC" panose="03070402050302030203" pitchFamily="66" charset="0"/>
              </a:rPr>
              <a:t>« TURQUIE, </a:t>
            </a:r>
            <a:r>
              <a:rPr lang="fr-FR" b="1" dirty="0" err="1">
                <a:latin typeface="Bradley Hand ITC" panose="03070402050302030203" pitchFamily="66" charset="0"/>
              </a:rPr>
              <a:t>iran</a:t>
            </a:r>
            <a:r>
              <a:rPr lang="fr-FR" b="1" dirty="0">
                <a:latin typeface="Bradley Hand ITC" panose="03070402050302030203" pitchFamily="66" charset="0"/>
              </a:rPr>
              <a:t>, </a:t>
            </a:r>
            <a:r>
              <a:rPr lang="fr-FR" b="1" dirty="0" err="1">
                <a:latin typeface="Bradley Hand ITC" panose="03070402050302030203" pitchFamily="66" charset="0"/>
              </a:rPr>
              <a:t>arabie</a:t>
            </a:r>
            <a:r>
              <a:rPr lang="fr-FR" b="1" dirty="0">
                <a:latin typeface="Bradley Hand ITC" panose="03070402050302030203" pitchFamily="66" charset="0"/>
              </a:rPr>
              <a:t> saoudite, des enjeux de puissance au moyen- orient » 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1572B119-65DE-41BA-AFF3-48299DCA69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856" y="3127513"/>
            <a:ext cx="2415209" cy="2927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633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3958AFBC-9776-462B-9F9C-1B5D0F442D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420000">
            <a:off x="3197030" y="1302285"/>
            <a:ext cx="7760027" cy="2883033"/>
          </a:xfrm>
        </p:spPr>
        <p:txBody>
          <a:bodyPr/>
          <a:lstStyle/>
          <a:p>
            <a:r>
              <a:rPr lang="fr-FR" dirty="0">
                <a:latin typeface="Bradley Hand ITC" panose="03070402050302030203" pitchFamily="66" charset="0"/>
              </a:rPr>
              <a:t>Yan </a:t>
            </a:r>
            <a:r>
              <a:rPr lang="fr-FR" dirty="0" err="1">
                <a:latin typeface="Bradley Hand ITC" panose="03070402050302030203" pitchFamily="66" charset="0"/>
              </a:rPr>
              <a:t>Brailowsky</a:t>
            </a:r>
            <a:r>
              <a:rPr lang="fr-FR" dirty="0">
                <a:latin typeface="Bradley Hand ITC" panose="03070402050302030203" pitchFamily="66" charset="0"/>
              </a:rPr>
              <a:t> (Université Paris-Nanterre): </a:t>
            </a:r>
          </a:p>
          <a:p>
            <a:r>
              <a:rPr lang="fr-FR" i="1" dirty="0">
                <a:latin typeface="Bradley Hand ITC" panose="03070402050302030203" pitchFamily="66" charset="0"/>
              </a:rPr>
              <a:t>« Pousser papa dans les orties : le patriarcat à l’épreuve de la nature chez Shakespeare »</a:t>
            </a:r>
            <a:r>
              <a:rPr lang="fr-FR" dirty="0">
                <a:latin typeface="Bradley Hand ITC" panose="03070402050302030203" pitchFamily="66" charset="0"/>
              </a:rPr>
              <a:t/>
            </a:r>
            <a:br>
              <a:rPr lang="fr-FR" dirty="0">
                <a:latin typeface="Bradley Hand ITC" panose="03070402050302030203" pitchFamily="66" charset="0"/>
              </a:rPr>
            </a:br>
            <a:endParaRPr lang="fr-FR" dirty="0">
              <a:latin typeface="Bradley Hand ITC" panose="03070402050302030203" pitchFamily="66" charset="0"/>
            </a:endParaRP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xmlns="" id="{8E827AF9-DF0A-4951-91C6-7B0A4F5733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839529" y="728185"/>
            <a:ext cx="9798784" cy="662367"/>
          </a:xfrm>
        </p:spPr>
        <p:txBody>
          <a:bodyPr>
            <a:noAutofit/>
          </a:bodyPr>
          <a:lstStyle/>
          <a:p>
            <a:pPr algn="ctr"/>
            <a:r>
              <a:rPr lang="fr-FR" sz="4400" dirty="0"/>
              <a:t>Jeudi 24 janvier 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xmlns="" id="{48428F58-A84E-4BC1-AA90-139E3A34F274}"/>
              </a:ext>
            </a:extLst>
          </p:cNvPr>
          <p:cNvSpPr txBox="1">
            <a:spLocks/>
          </p:cNvSpPr>
          <p:nvPr/>
        </p:nvSpPr>
        <p:spPr>
          <a:xfrm rot="21420000" flipV="1">
            <a:off x="585527" y="1650452"/>
            <a:ext cx="9420514" cy="130409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0000" lnSpcReduction="2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kern="1200" cap="all" baseline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z="4400" b="1" dirty="0"/>
              <a:t/>
            </a:r>
            <a:br>
              <a:rPr lang="fr-FR" sz="4400" b="1" dirty="0"/>
            </a:br>
            <a:r>
              <a:rPr lang="fr-FR" sz="4400" dirty="0"/>
              <a:t/>
            </a:r>
            <a:br>
              <a:rPr lang="fr-FR" sz="4400" dirty="0"/>
            </a:br>
            <a:r>
              <a:rPr lang="fr-FR" sz="1300" b="1" dirty="0"/>
              <a:t> </a:t>
            </a:r>
            <a:r>
              <a:rPr lang="fr-FR" sz="1300" dirty="0"/>
              <a:t/>
            </a:r>
            <a:br>
              <a:rPr lang="fr-FR" sz="1300" dirty="0"/>
            </a:br>
            <a:r>
              <a:rPr lang="fr-FR" b="1" dirty="0"/>
              <a:t> 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pic>
        <p:nvPicPr>
          <p:cNvPr id="9" name="Picture 2" descr="Résultat de recherche d'images pour &quot;yan brailowsky&quot;">
            <a:extLst>
              <a:ext uri="{FF2B5EF4-FFF2-40B4-BE49-F238E27FC236}">
                <a16:creationId xmlns:a16="http://schemas.microsoft.com/office/drawing/2014/main" xmlns="" id="{569E74A4-8A5C-4981-A354-8EF155116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06" y="3180522"/>
            <a:ext cx="2526733" cy="308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6603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74DEF97-EB11-4BFE-B891-8F43E05BA1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840024" y="663997"/>
            <a:ext cx="9755187" cy="810793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400" b="1" dirty="0"/>
              <a:t>Jeudi 31 janvier 2019</a:t>
            </a:r>
            <a:r>
              <a:rPr lang="fr-FR" b="1" dirty="0"/>
              <a:t> 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71E28D37-7DE4-4300-8D2D-5561A87F1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420000">
            <a:off x="3663692" y="1397110"/>
            <a:ext cx="6715578" cy="2629897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fr-FR" b="1" dirty="0">
                <a:latin typeface="Bradley Hand ITC" panose="03070402050302030203" pitchFamily="66" charset="0"/>
              </a:rPr>
              <a:t>Christophe Ventura (</a:t>
            </a:r>
            <a:r>
              <a:rPr lang="fr-FR" b="1" dirty="0" err="1">
                <a:latin typeface="Bradley Hand ITC" panose="03070402050302030203" pitchFamily="66" charset="0"/>
              </a:rPr>
              <a:t>geopolitologue</a:t>
            </a:r>
            <a:r>
              <a:rPr lang="fr-FR" b="1" dirty="0">
                <a:latin typeface="Bradley Hand ITC" panose="03070402050302030203" pitchFamily="66" charset="0"/>
              </a:rPr>
              <a:t>  de l’</a:t>
            </a:r>
            <a:r>
              <a:rPr lang="fr-FR" b="1" dirty="0" err="1">
                <a:latin typeface="Bradley Hand ITC" panose="03070402050302030203" pitchFamily="66" charset="0"/>
              </a:rPr>
              <a:t>amerique</a:t>
            </a:r>
            <a:r>
              <a:rPr lang="fr-FR" b="1" dirty="0">
                <a:latin typeface="Bradley Hand ITC" panose="03070402050302030203" pitchFamily="66" charset="0"/>
              </a:rPr>
              <a:t> du sud à l’IRIS)</a:t>
            </a:r>
            <a:r>
              <a:rPr lang="fr-FR" b="1" i="1" dirty="0">
                <a:latin typeface="Bradley Hand ITC" panose="03070402050302030203" pitchFamily="66" charset="0"/>
              </a:rPr>
              <a:t>: « l’évolution politique de l’</a:t>
            </a:r>
            <a:r>
              <a:rPr lang="fr-FR" b="1" i="1" dirty="0" err="1">
                <a:latin typeface="Bradley Hand ITC" panose="03070402050302030203" pitchFamily="66" charset="0"/>
              </a:rPr>
              <a:t>amerique</a:t>
            </a:r>
            <a:r>
              <a:rPr lang="fr-FR" b="1" i="1" dirty="0">
                <a:latin typeface="Bradley Hand ITC" panose="03070402050302030203" pitchFamily="66" charset="0"/>
              </a:rPr>
              <a:t> latine et le </a:t>
            </a:r>
            <a:r>
              <a:rPr lang="fr-FR" b="1" i="1" dirty="0" err="1">
                <a:latin typeface="Bradley Hand ITC" panose="03070402050302030203" pitchFamily="66" charset="0"/>
              </a:rPr>
              <a:t>role</a:t>
            </a:r>
            <a:r>
              <a:rPr lang="fr-FR" b="1" i="1" dirty="0">
                <a:latin typeface="Bradley Hand ITC" panose="03070402050302030203" pitchFamily="66" charset="0"/>
              </a:rPr>
              <a:t> des </a:t>
            </a:r>
            <a:r>
              <a:rPr lang="fr-FR" b="1" i="1" dirty="0" err="1">
                <a:latin typeface="Bradley Hand ITC" panose="03070402050302030203" pitchFamily="66" charset="0"/>
              </a:rPr>
              <a:t>evangelistes</a:t>
            </a:r>
            <a:r>
              <a:rPr lang="fr-FR" b="1" i="1" dirty="0">
                <a:latin typeface="Bradley Hand ITC" panose="03070402050302030203" pitchFamily="66" charset="0"/>
              </a:rPr>
              <a:t> »</a:t>
            </a:r>
            <a:endParaRPr lang="fr-FR" b="1" dirty="0">
              <a:latin typeface="Bradley Hand ITC" panose="03070402050302030203" pitchFamily="66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AAE61D2F-A778-4E83-B48F-01D12D4C48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326" y="3011891"/>
            <a:ext cx="2517913" cy="321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444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A36535D7-3FAB-4E2D-B349-86B8F6E460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825548" y="388095"/>
            <a:ext cx="9755187" cy="810163"/>
          </a:xfrm>
        </p:spPr>
        <p:txBody>
          <a:bodyPr>
            <a:normAutofit/>
          </a:bodyPr>
          <a:lstStyle/>
          <a:p>
            <a:pPr algn="ctr"/>
            <a:r>
              <a:rPr lang="fr-FR" sz="4400" dirty="0"/>
              <a:t>JEUDI 7 FEVRIER 2019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4DD77443-6399-4B7E-9DB1-A6539EC5D9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420000">
            <a:off x="3211573" y="1208108"/>
            <a:ext cx="7450137" cy="2163254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fr-FR" sz="2400" b="1" dirty="0">
                <a:latin typeface="Bradley Hand ITC" panose="03070402050302030203" pitchFamily="66" charset="0"/>
              </a:rPr>
              <a:t>Raymond </a:t>
            </a:r>
            <a:r>
              <a:rPr lang="fr-FR" sz="2400" b="1" dirty="0" err="1">
                <a:latin typeface="Bradley Hand ITC" panose="03070402050302030203" pitchFamily="66" charset="0"/>
              </a:rPr>
              <a:t>jennings</a:t>
            </a:r>
            <a:r>
              <a:rPr lang="fr-FR" sz="2400" b="1" dirty="0">
                <a:latin typeface="Bradley Hand ITC" panose="03070402050302030203" pitchFamily="66" charset="0"/>
              </a:rPr>
              <a:t> </a:t>
            </a:r>
            <a:r>
              <a:rPr lang="fr-FR" sz="2400" b="1" dirty="0" err="1">
                <a:latin typeface="Bradley Hand ITC" panose="03070402050302030203" pitchFamily="66" charset="0"/>
              </a:rPr>
              <a:t>etudiant</a:t>
            </a:r>
            <a:r>
              <a:rPr lang="fr-FR" sz="2400" b="1" dirty="0">
                <a:latin typeface="Bradley Hand ITC" panose="03070402050302030203" pitchFamily="66" charset="0"/>
              </a:rPr>
              <a:t> chercheur </a:t>
            </a:r>
            <a:r>
              <a:rPr lang="fr-FR" sz="2400" b="1" dirty="0" err="1">
                <a:latin typeface="Bradley Hand ITC" panose="03070402050302030203" pitchFamily="66" charset="0"/>
              </a:rPr>
              <a:t>d’atlanta</a:t>
            </a:r>
            <a:r>
              <a:rPr lang="fr-FR" sz="2400" b="1" dirty="0">
                <a:latin typeface="Bradley Hand ITC" panose="03070402050302030203" pitchFamily="66" charset="0"/>
              </a:rPr>
              <a:t> (</a:t>
            </a:r>
            <a:r>
              <a:rPr lang="fr-FR" sz="2400" b="1" dirty="0" err="1">
                <a:latin typeface="Bradley Hand ITC" panose="03070402050302030203" pitchFamily="66" charset="0"/>
              </a:rPr>
              <a:t>etats-unis</a:t>
            </a:r>
            <a:r>
              <a:rPr lang="fr-FR" sz="2400" b="1" dirty="0">
                <a:latin typeface="Bradley Hand ITC" panose="03070402050302030203" pitchFamily="66" charset="0"/>
              </a:rPr>
              <a:t>) en </a:t>
            </a:r>
            <a:r>
              <a:rPr lang="fr-FR" sz="2400" b="1" dirty="0" err="1">
                <a:latin typeface="Bradley Hand ITC" panose="03070402050302030203" pitchFamily="66" charset="0"/>
              </a:rPr>
              <a:t>geographie</a:t>
            </a:r>
            <a:r>
              <a:rPr lang="fr-FR" sz="2400" b="1" dirty="0">
                <a:latin typeface="Bradley Hand ITC" panose="03070402050302030203" pitchFamily="66" charset="0"/>
              </a:rPr>
              <a:t> a la sorbonne :</a:t>
            </a:r>
          </a:p>
          <a:p>
            <a:pPr algn="ctr">
              <a:lnSpc>
                <a:spcPct val="100000"/>
              </a:lnSpc>
            </a:pPr>
            <a:r>
              <a:rPr lang="fr-FR" sz="2400" b="1" dirty="0">
                <a:latin typeface="Bradley Hand ITC" panose="03070402050302030203" pitchFamily="66" charset="0"/>
              </a:rPr>
              <a:t> « discrimination sociale et urbaine aux </a:t>
            </a:r>
            <a:r>
              <a:rPr lang="fr-FR" sz="2400" b="1" dirty="0" err="1">
                <a:latin typeface="Bradley Hand ITC" panose="03070402050302030203" pitchFamily="66" charset="0"/>
              </a:rPr>
              <a:t>etats-unis</a:t>
            </a:r>
            <a:r>
              <a:rPr lang="fr-FR" sz="2400" b="1" dirty="0">
                <a:latin typeface="Bradley Hand ITC" panose="03070402050302030203" pitchFamily="66" charset="0"/>
              </a:rPr>
              <a:t> et en France »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9226B0F5-BCC7-4E2A-9E9B-AAA889290D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26" y="2759843"/>
            <a:ext cx="3167270" cy="337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4562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and événem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346492"/>
      </a:accent1>
      <a:accent2>
        <a:srgbClr val="6DA5D4"/>
      </a:accent2>
      <a:accent3>
        <a:srgbClr val="538C79"/>
      </a:accent3>
      <a:accent4>
        <a:srgbClr val="93B75D"/>
      </a:accent4>
      <a:accent5>
        <a:srgbClr val="DEB050"/>
      </a:accent5>
      <a:accent6>
        <a:srgbClr val="BB5354"/>
      </a:accent6>
      <a:hlink>
        <a:srgbClr val="3289DD"/>
      </a:hlink>
      <a:folHlink>
        <a:srgbClr val="859EB6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E3530EC-BA5B-407C-9B36-00820F39551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TM04033927[[fn=Grand événement]]</Template>
  <TotalTime>73</TotalTime>
  <Words>172</Words>
  <Application>Microsoft Office PowerPoint</Application>
  <PresentationFormat>Grand écran</PresentationFormat>
  <Paragraphs>32</Paragraphs>
  <Slides>11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6" baseType="lpstr">
      <vt:lpstr>Arial</vt:lpstr>
      <vt:lpstr>Bradley Hand ITC</vt:lpstr>
      <vt:lpstr>Impact</vt:lpstr>
      <vt:lpstr>Grand événement</vt:lpstr>
      <vt:lpstr>Objet d’environnement du Gestionnaire de liaisons</vt:lpstr>
      <vt:lpstr>Les conferences 2018 /2019  a saint EX MANTES</vt:lpstr>
      <vt:lpstr>3 Octobre 2018  CONFERENCE DE RENTREE</vt:lpstr>
      <vt:lpstr>MERCREDI 17 OCTOBRE 2018</vt:lpstr>
      <vt:lpstr>lUNDI 19 NOVEMBRE 2018</vt:lpstr>
      <vt:lpstr>Lundi 10 decembre 2018 </vt:lpstr>
      <vt:lpstr>Mercredi 16 janvier 2019</vt:lpstr>
      <vt:lpstr>Jeudi 24 janvier </vt:lpstr>
      <vt:lpstr>Jeudi 31 janvier 2019 </vt:lpstr>
      <vt:lpstr>JEUDI 7 FEVRIER 2019 </vt:lpstr>
      <vt:lpstr>Vendredi 29 mars 2019</vt:lpstr>
      <vt:lpstr>Lundi 27 mai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conferences 2018 2019  a saint EX MANTES</dc:title>
  <dc:creator>nathalie coste</dc:creator>
  <cp:lastModifiedBy>rose di marco</cp:lastModifiedBy>
  <cp:revision>10</cp:revision>
  <dcterms:created xsi:type="dcterms:W3CDTF">2018-11-15T18:53:39Z</dcterms:created>
  <dcterms:modified xsi:type="dcterms:W3CDTF">2018-11-15T22:47:03Z</dcterms:modified>
</cp:coreProperties>
</file>